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72" r:id="rId4"/>
    <p:sldId id="273" r:id="rId5"/>
    <p:sldId id="257" r:id="rId6"/>
    <p:sldId id="263" r:id="rId7"/>
    <p:sldId id="267" r:id="rId8"/>
    <p:sldId id="262" r:id="rId9"/>
    <p:sldId id="26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5" d="100"/>
          <a:sy n="65" d="100"/>
        </p:scale>
        <p:origin x="-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C7EB9-EB9C-4CD1-8AB5-041D92DD663D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15B50-0CE8-4B25-A5EC-7919BF168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ukade.com/cartoon/zebyytl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33400"/>
            <a:ext cx="4819650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685800" y="990600"/>
            <a:ext cx="38100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800" b="1" i="0" u="none" strike="noStrike" kern="120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KaiTi" pitchFamily="49" charset="-122"/>
                <a:ea typeface="KaiTi" pitchFamily="49" charset="-122"/>
                <a:cs typeface="+mj-cs"/>
              </a:rPr>
              <a:t>初恋</a:t>
            </a:r>
            <a:endParaRPr kumimoji="0" lang="en-US" sz="8800" b="1" i="0" u="none" strike="noStrike" kern="120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KaiTi" pitchFamily="49" charset="-122"/>
              <a:ea typeface="KaiTi" pitchFamily="49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5715000"/>
            <a:ext cx="106362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 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4495800" cy="1143000"/>
          </a:xfr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  <a:cs typeface="Arial" pitchFamily="34" charset="0"/>
              </a:rPr>
              <a:t>Homework</a:t>
            </a:r>
            <a:endParaRPr lang="en-US" sz="36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Based on the story </a:t>
            </a:r>
            <a:r>
              <a:rPr lang="en-US" dirty="0"/>
              <a:t> </a:t>
            </a:r>
            <a:r>
              <a:rPr lang="en-US" dirty="0" smtClean="0"/>
              <a:t>told by the g</a:t>
            </a:r>
            <a:r>
              <a:rPr lang="en-US" altLang="zh-CN" dirty="0" smtClean="0"/>
              <a:t>irl</a:t>
            </a:r>
            <a:r>
              <a:rPr lang="en-US" dirty="0" smtClean="0"/>
              <a:t>, write a story from the boy’s or Xiao Qing’s perspective. Be creative and imaginative.  </a:t>
            </a:r>
          </a:p>
          <a:p>
            <a:r>
              <a:rPr lang="en-US" dirty="0" smtClean="0"/>
              <a:t>Use Patterns: </a:t>
            </a:r>
            <a:r>
              <a:rPr lang="en-US" altLang="zh-CN" dirty="0" smtClean="0"/>
              <a:t>1.</a:t>
            </a:r>
            <a:r>
              <a:rPr lang="en-US" dirty="0" smtClean="0"/>
              <a:t>“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被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吸引</a:t>
            </a:r>
            <a:r>
              <a:rPr lang="en-US" altLang="zh-CN" dirty="0" smtClean="0"/>
              <a:t>”,</a:t>
            </a:r>
            <a:r>
              <a:rPr lang="zh-CN" altLang="en-US" dirty="0" smtClean="0"/>
              <a:t> </a:t>
            </a:r>
            <a:r>
              <a:rPr lang="en-US" altLang="zh-CN" dirty="0" smtClean="0"/>
              <a:t>2.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连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都</a:t>
            </a:r>
            <a:r>
              <a:rPr lang="en-US" altLang="zh-CN" dirty="0" smtClean="0"/>
              <a:t>”</a:t>
            </a:r>
            <a:endParaRPr lang="en-US" dirty="0" smtClean="0"/>
          </a:p>
          <a:p>
            <a:r>
              <a:rPr lang="en-US" dirty="0"/>
              <a:t>The story should include descriptions of feeling, appearance and personality of various characters. </a:t>
            </a:r>
            <a:endParaRPr lang="en-US" sz="3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86400" y="304800"/>
            <a:ext cx="32004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Reading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Pair work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on the story, use your imagination to write a dialogue between the girl and the boy about the moment when the girl spoke to the boy about the coming dancing party . Create your own ending.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play your conversation. You may invite  a guest actress/actor to play Xiao Qing/Xiao Li.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5 exchanges of conversation.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10200" y="304800"/>
            <a:ext cx="32766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Reading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http://www.bukade.com/cartoon/zebyytla/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1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i="1" u="sng" dirty="0" smtClean="0">
                <a:solidFill>
                  <a:srgbClr val="C00000"/>
                </a:solidFill>
              </a:rPr>
              <a:t>Making Predictions</a:t>
            </a:r>
          </a:p>
          <a:p>
            <a:pPr>
              <a:buNone/>
            </a:pPr>
            <a:r>
              <a:rPr lang="en-US" altLang="zh-CN" dirty="0" smtClean="0"/>
              <a:t>Questions: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根据这篇文章的标题，你认为这篇文章说的是有关什么样的故事？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初恋中的“初”是什么意思？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(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中国新年的第一天怎么说？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 rot="20346240">
            <a:off x="27080" y="493838"/>
            <a:ext cx="2895600" cy="685800"/>
          </a:xfrm>
          <a:prstGeom prst="roundRect">
            <a:avLst/>
          </a:prstGeom>
          <a:solidFill>
            <a:srgbClr val="C00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Day 6</a:t>
            </a:r>
            <a:endParaRPr lang="en-US" sz="4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62600" y="274638"/>
            <a:ext cx="3124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Pre-Reading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1116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4400" i="1" u="sng" dirty="0" smtClean="0">
                <a:solidFill>
                  <a:srgbClr val="C00000"/>
                </a:solidFill>
              </a:rPr>
              <a:t>Scanning</a:t>
            </a:r>
            <a:endParaRPr lang="en-US" altLang="zh-CN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altLang="zh-CN" sz="3600" dirty="0" smtClean="0"/>
              <a:t>Underline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all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the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description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words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that refer to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appearance.</a:t>
            </a:r>
            <a:r>
              <a:rPr lang="zh-CN" altLang="en-US" sz="3600" dirty="0" smtClean="0"/>
              <a:t> </a:t>
            </a:r>
            <a:endParaRPr lang="en-US" altLang="zh-CN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altLang="zh-CN" sz="3600" dirty="0" smtClean="0"/>
              <a:t>Circle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all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the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description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words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that refer to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personality</a:t>
            </a:r>
            <a:endParaRPr lang="en-US" altLang="zh-CN" sz="3600" dirty="0"/>
          </a:p>
          <a:p>
            <a:pPr marL="742950" indent="-742950">
              <a:buFont typeface="+mj-lt"/>
              <a:buAutoNum type="arabicPeriod"/>
            </a:pPr>
            <a:r>
              <a:rPr lang="en-US" altLang="zh-CN" sz="3600" dirty="0" smtClean="0"/>
              <a:t>Identify the three main characters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62600" y="274638"/>
            <a:ext cx="3124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Pre-Reading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200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274638"/>
            <a:ext cx="3124200" cy="1143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smtClean="0"/>
              <a:t>Pre-Reading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4400" i="1" u="sng" dirty="0" smtClean="0">
                <a:solidFill>
                  <a:srgbClr val="C00000"/>
                </a:solidFill>
                <a:latin typeface="+mj-lt"/>
              </a:rPr>
              <a:t>Skimming</a:t>
            </a:r>
          </a:p>
          <a:p>
            <a:pPr>
              <a:buNone/>
            </a:pPr>
            <a:r>
              <a:rPr lang="en-US" altLang="zh-CN" dirty="0" smtClean="0">
                <a:latin typeface="+mj-lt"/>
              </a:rPr>
              <a:t>	</a:t>
            </a:r>
            <a:r>
              <a:rPr lang="en-US" altLang="zh-CN" sz="3600" dirty="0" smtClean="0">
                <a:latin typeface="+mj-lt"/>
              </a:rPr>
              <a:t>Use the d</a:t>
            </a:r>
            <a:r>
              <a:rPr lang="en-US" sz="3600" dirty="0" smtClean="0">
                <a:latin typeface="+mj-lt"/>
              </a:rPr>
              <a:t>iagram A “</a:t>
            </a:r>
            <a:r>
              <a:rPr lang="zh-CN" altLang="en-US" sz="3600" dirty="0" smtClean="0">
                <a:latin typeface="+mj-lt"/>
                <a:ea typeface="KaiTi" pitchFamily="49" charset="-122"/>
              </a:rPr>
              <a:t>人物关系图</a:t>
            </a:r>
            <a:r>
              <a:rPr lang="en-US" altLang="zh-CN" sz="3600" dirty="0" smtClean="0">
                <a:latin typeface="+mj-lt"/>
              </a:rPr>
              <a:t>” to do these activities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(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pair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work)</a:t>
            </a:r>
          </a:p>
          <a:p>
            <a:r>
              <a:rPr lang="en-US" altLang="zh-CN" sz="3600" dirty="0" smtClean="0">
                <a:latin typeface="+mj-lt"/>
              </a:rPr>
              <a:t>Label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the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the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3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major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people</a:t>
            </a:r>
            <a:r>
              <a:rPr lang="zh-CN" altLang="en-US" sz="3600" dirty="0" smtClean="0">
                <a:latin typeface="+mj-lt"/>
              </a:rPr>
              <a:t>  </a:t>
            </a:r>
            <a:r>
              <a:rPr lang="en-US" altLang="zh-CN" sz="3600" dirty="0" smtClean="0">
                <a:latin typeface="+mj-lt"/>
              </a:rPr>
              <a:t>in the diagram.</a:t>
            </a:r>
          </a:p>
          <a:p>
            <a:r>
              <a:rPr lang="en-US" altLang="zh-CN" sz="3600" dirty="0" smtClean="0">
                <a:latin typeface="+mj-lt"/>
              </a:rPr>
              <a:t>Write the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description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words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that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you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circled/underlined,</a:t>
            </a:r>
            <a:r>
              <a:rPr lang="zh-CN" altLang="en-US" sz="3600" dirty="0" smtClean="0">
                <a:latin typeface="+mj-lt"/>
              </a:rPr>
              <a:t> </a:t>
            </a:r>
            <a:r>
              <a:rPr lang="en-US" altLang="zh-CN" sz="3600" dirty="0" smtClean="0">
                <a:latin typeface="+mj-lt"/>
              </a:rPr>
              <a:t>on the person that they refer to.</a:t>
            </a:r>
          </a:p>
          <a:p>
            <a:endParaRPr lang="en-US" altLang="zh-CN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082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CN" sz="3600" dirty="0" smtClean="0">
                <a:latin typeface="+mj-lt"/>
                <a:ea typeface="KaiTi" pitchFamily="49" charset="-122"/>
                <a:cs typeface="Arial" pitchFamily="34" charset="0"/>
              </a:rPr>
              <a:t>Have student do these activities</a:t>
            </a:r>
            <a:r>
              <a:rPr lang="zh-CN" altLang="en-US" sz="3600" dirty="0" smtClean="0">
                <a:latin typeface="+mj-lt"/>
                <a:ea typeface="KaiTi" pitchFamily="49" charset="-122"/>
                <a:cs typeface="Arial" pitchFamily="34" charset="0"/>
              </a:rPr>
              <a:t>：</a:t>
            </a:r>
            <a:endParaRPr lang="en-US" altLang="zh-CN" sz="3600" dirty="0" smtClean="0">
              <a:latin typeface="+mj-lt"/>
              <a:ea typeface="KaiTi" pitchFamily="49" charset="-122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 smtClean="0">
                <a:latin typeface="+mj-lt"/>
                <a:ea typeface="KaiTi" pitchFamily="49" charset="-122"/>
                <a:cs typeface="Arial" pitchFamily="34" charset="0"/>
              </a:rPr>
              <a:t>Individual silent reading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 smtClean="0">
                <a:latin typeface="+mj-lt"/>
                <a:ea typeface="KaiTi" pitchFamily="49" charset="-122"/>
                <a:cs typeface="Arial" pitchFamily="34" charset="0"/>
              </a:rPr>
              <a:t>Read aloud with a partner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3600" dirty="0" smtClean="0">
                <a:latin typeface="+mj-lt"/>
                <a:ea typeface="KaiTi" pitchFamily="49" charset="-122"/>
                <a:cs typeface="Arial" pitchFamily="34" charset="0"/>
              </a:rPr>
              <a:t>Answer the following comprehension questions.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62600" y="304800"/>
            <a:ext cx="31242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During-Reading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534400" cy="4800600"/>
          </a:xfrm>
          <a:ln w="38100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这篇文章里有哪些主要的人物？</a:t>
            </a:r>
            <a:r>
              <a:rPr lang="en-US" altLang="zh-CN" dirty="0" smtClean="0">
                <a:latin typeface="+mj-lt"/>
                <a:ea typeface="KaiTi" pitchFamily="49" charset="-122"/>
              </a:rPr>
              <a:t>(Facts)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文章中这三个人是在哪里认识的？他们彼此之间是什么关系？</a:t>
            </a:r>
            <a:r>
              <a:rPr lang="en-US" altLang="zh-CN" dirty="0" smtClean="0">
                <a:ea typeface="KaiTi" pitchFamily="49" charset="-122"/>
              </a:rPr>
              <a:t>(Facts, Inference)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根据这篇文章，请告诉我“谁喜欢谁”来说明这篇文章的人物关系（</a:t>
            </a:r>
            <a:r>
              <a:rPr lang="en-US" altLang="zh-CN" dirty="0" smtClean="0">
                <a:ea typeface="KaiTi" pitchFamily="49" charset="-122"/>
              </a:rPr>
              <a:t>Use</a:t>
            </a:r>
            <a:r>
              <a:rPr lang="zh-CN" altLang="en-US" dirty="0" smtClean="0">
                <a:ea typeface="KaiTi" pitchFamily="49" charset="-122"/>
              </a:rPr>
              <a:t> </a:t>
            </a:r>
            <a:r>
              <a:rPr lang="en-US" altLang="zh-CN" dirty="0" smtClean="0">
                <a:ea typeface="KaiTi" pitchFamily="49" charset="-122"/>
              </a:rPr>
              <a:t>arrows</a:t>
            </a:r>
            <a:r>
              <a:rPr lang="zh-CN" altLang="en-US" dirty="0" smtClean="0">
                <a:ea typeface="KaiTi" pitchFamily="49" charset="-122"/>
              </a:rPr>
              <a:t> </a:t>
            </a:r>
            <a:r>
              <a:rPr lang="en-US" altLang="zh-CN" dirty="0" smtClean="0">
                <a:ea typeface="KaiTi" pitchFamily="49" charset="-122"/>
              </a:rPr>
              <a:t>to</a:t>
            </a:r>
            <a:r>
              <a:rPr lang="zh-CN" altLang="en-US" dirty="0" smtClean="0">
                <a:ea typeface="KaiTi" pitchFamily="49" charset="-122"/>
              </a:rPr>
              <a:t> </a:t>
            </a:r>
            <a:r>
              <a:rPr lang="en-US" altLang="zh-CN" dirty="0" smtClean="0">
                <a:ea typeface="KaiTi" pitchFamily="49" charset="-122"/>
              </a:rPr>
              <a:t>demonstrate</a:t>
            </a:r>
            <a:r>
              <a:rPr lang="zh-CN" altLang="en-US" dirty="0" smtClean="0">
                <a:ea typeface="KaiTi" pitchFamily="49" charset="-122"/>
              </a:rPr>
              <a:t> </a:t>
            </a:r>
            <a:r>
              <a:rPr lang="en-US" altLang="zh-CN" dirty="0" smtClean="0">
                <a:ea typeface="KaiTi" pitchFamily="49" charset="-122"/>
              </a:rPr>
              <a:t>it on Diagram A</a:t>
            </a:r>
            <a:r>
              <a:rPr lang="en-US" altLang="zh-CN" dirty="0">
                <a:ea typeface="KaiTi" pitchFamily="49" charset="-122"/>
              </a:rPr>
              <a:t>) </a:t>
            </a:r>
            <a:r>
              <a:rPr lang="en-US" altLang="zh-CN" dirty="0" smtClean="0">
                <a:ea typeface="KaiTi" pitchFamily="49" charset="-122"/>
              </a:rPr>
              <a:t>(Inference)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zh-CN" altLang="en-US" dirty="0" smtClean="0">
                <a:ea typeface="KaiTi" pitchFamily="49" charset="-122"/>
              </a:rPr>
              <a:t>这段初恋是怎么开始，怎么结束的？</a:t>
            </a:r>
            <a:r>
              <a:rPr lang="en-US" altLang="zh-CN" dirty="0" smtClean="0">
                <a:ea typeface="KaiTi" pitchFamily="49" charset="-122"/>
              </a:rPr>
              <a:t>(Sequence)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zh-CN" altLang="en-US" dirty="0" smtClean="0">
                <a:ea typeface="KaiTi" pitchFamily="49" charset="-122"/>
              </a:rPr>
              <a:t>哪些事件把这个女孩子和这个男孩子</a:t>
            </a:r>
            <a:r>
              <a:rPr lang="zh-CN" altLang="en-US" sz="3500" dirty="0" smtClean="0">
                <a:ea typeface="KaiTi" pitchFamily="49" charset="-122"/>
              </a:rPr>
              <a:t>连</a:t>
            </a:r>
            <a:r>
              <a:rPr lang="zh-CN" altLang="en-US" dirty="0" smtClean="0">
                <a:ea typeface="KaiTi" pitchFamily="49" charset="-122"/>
              </a:rPr>
              <a:t>在一起？ </a:t>
            </a:r>
            <a:r>
              <a:rPr lang="en-US" altLang="zh-CN" dirty="0" smtClean="0">
                <a:ea typeface="KaiTi" pitchFamily="49" charset="-122"/>
              </a:rPr>
              <a:t>(Demonstrate </a:t>
            </a:r>
            <a:r>
              <a:rPr lang="zh-CN" altLang="en-US" dirty="0" smtClean="0">
                <a:ea typeface="KaiTi" pitchFamily="49" charset="-122"/>
              </a:rPr>
              <a:t> </a:t>
            </a:r>
            <a:r>
              <a:rPr lang="en-US" altLang="zh-CN" dirty="0" smtClean="0">
                <a:ea typeface="KaiTi" pitchFamily="49" charset="-122"/>
              </a:rPr>
              <a:t>your answers of Q4 and Q5 on  Diagram B</a:t>
            </a:r>
            <a:r>
              <a:rPr lang="en-US" altLang="zh-CN" dirty="0">
                <a:ea typeface="KaiTi" pitchFamily="49" charset="-122"/>
              </a:rPr>
              <a:t>) </a:t>
            </a:r>
            <a:r>
              <a:rPr lang="en-US" altLang="zh-CN" dirty="0" smtClean="0">
                <a:ea typeface="KaiTi" pitchFamily="49" charset="-122"/>
              </a:rPr>
              <a:t>(Facts)</a:t>
            </a:r>
            <a:endParaRPr lang="en-US" altLang="zh-CN" dirty="0"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altLang="zh-CN" dirty="0" smtClean="0"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altLang="zh-CN" dirty="0" smtClean="0">
              <a:solidFill>
                <a:schemeClr val="accent6">
                  <a:lumMod val="50000"/>
                </a:schemeClr>
              </a:solidFill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altLang="zh-CN" dirty="0" smtClean="0">
              <a:solidFill>
                <a:schemeClr val="accent6">
                  <a:lumMod val="50000"/>
                </a:schemeClr>
              </a:solidFill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altLang="zh-CN" dirty="0" smtClean="0">
              <a:solidFill>
                <a:schemeClr val="accent6">
                  <a:lumMod val="50000"/>
                </a:schemeClr>
              </a:solidFill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3"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62600" y="304800"/>
            <a:ext cx="31242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During-Reading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57200"/>
            <a:ext cx="56388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KaiTi" pitchFamily="49" charset="-122"/>
                <a:cs typeface="Arial" pitchFamily="34" charset="0"/>
              </a:rPr>
              <a:t>Pair Work on Handout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KaiTi" pitchFamily="49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419599"/>
          </a:xfrm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这个女孩子怎么说那个男孩子的长相？</a:t>
            </a:r>
            <a:r>
              <a:rPr lang="en-US" altLang="zh-CN" dirty="0" smtClean="0">
                <a:ea typeface="KaiTi" pitchFamily="49" charset="-122"/>
              </a:rPr>
              <a:t>(Facts)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根据这个女孩子的想法，开始她觉得那个男孩子的性格怎么样？后来，她又觉得真正的他是什么样的？</a:t>
            </a:r>
            <a:r>
              <a:rPr lang="en-US" altLang="zh-CN" dirty="0" smtClean="0">
                <a:ea typeface="KaiTi" pitchFamily="49" charset="-122"/>
              </a:rPr>
              <a:t>(Facts)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哪一个词让你知道一些个性的描述是他的真正的个性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? </a:t>
            </a:r>
            <a:r>
              <a:rPr lang="en-US" altLang="zh-CN" dirty="0" smtClean="0">
                <a:ea typeface="KaiTi" pitchFamily="49" charset="-122"/>
              </a:rPr>
              <a:t>(Interpretation)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            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这个女孩子觉得她自己是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什么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样的人？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(Facts)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这个女孩子觉得小晴是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什么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样的人？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(Facts)</a:t>
            </a:r>
            <a:endParaRPr lang="en-US" dirty="0" smtClean="0"/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6388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ea typeface="KaiTi" pitchFamily="49" charset="-122"/>
                <a:cs typeface="Arial" pitchFamily="34" charset="0"/>
              </a:rPr>
              <a:t>Pair Work on Handout</a:t>
            </a:r>
            <a:endParaRPr lang="en-US" sz="4000" dirty="0">
              <a:latin typeface="Arial" pitchFamily="34" charset="0"/>
              <a:ea typeface="KaiTi" pitchFamily="49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这个女孩子听到老师安排她和这个男孩子同桌的时候，她觉得怎么样？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(Facts)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为什么这个女孩子越来越用功了？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(Inference)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个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女孩子听到男孩子请小晴去舞会以后，她觉得怎么样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? (Inference)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你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觉得这个女孩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子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想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不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想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跟</a:t>
            </a:r>
            <a:r>
              <a:rPr lang="zh-CN" altLang="en-US" dirty="0">
                <a:latin typeface="KaiTi" pitchFamily="49" charset="-122"/>
                <a:ea typeface="KaiTi" pitchFamily="49" charset="-122"/>
              </a:rPr>
              <a:t>小李一起去舞会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？你是怎么知道的？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(Inference)</a:t>
            </a:r>
          </a:p>
          <a:p>
            <a:pPr marL="514350" indent="-514350">
              <a:buFont typeface="+mj-lt"/>
              <a:buAutoNum type="arabicPeriod" startAt="11"/>
            </a:pPr>
            <a:endParaRPr lang="en-US" altLang="zh-CN" dirty="0" smtClean="0">
              <a:solidFill>
                <a:schemeClr val="accent6">
                  <a:lumMod val="50000"/>
                </a:schemeClr>
              </a:solidFill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11"/>
            </a:pPr>
            <a:endParaRPr lang="en-US" altLang="zh-CN" dirty="0" smtClean="0">
              <a:solidFill>
                <a:schemeClr val="accent6">
                  <a:lumMod val="50000"/>
                </a:schemeClr>
              </a:solidFill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11"/>
            </a:pPr>
            <a:endParaRPr lang="en-US" altLang="zh-CN" dirty="0" smtClean="0">
              <a:solidFill>
                <a:schemeClr val="accent6">
                  <a:lumMod val="50000"/>
                </a:schemeClr>
              </a:solidFill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 startAt="11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KaiTi" pitchFamily="49" charset="-122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147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419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为</a:t>
            </a:r>
            <a:r>
              <a:rPr lang="zh-CN" altLang="en-US" sz="3000" dirty="0" smtClean="0">
                <a:latin typeface="KaiTi" pitchFamily="49" charset="-122"/>
                <a:ea typeface="KaiTi" pitchFamily="49" charset="-122"/>
              </a:rPr>
              <a:t>什么这个女孩子不问他“你要请谁去参加舞会？”或者“你跟我去舞会好吗？”</a:t>
            </a:r>
            <a:r>
              <a:rPr lang="en-US" altLang="zh-CN" sz="3000" dirty="0" smtClean="0">
                <a:latin typeface="KaiTi" pitchFamily="49" charset="-122"/>
                <a:ea typeface="KaiTi" pitchFamily="49" charset="-122"/>
              </a:rPr>
              <a:t>(Inference)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zh-CN" altLang="en-US" sz="3000" dirty="0" smtClean="0">
                <a:latin typeface="KaiTi" pitchFamily="49" charset="-122"/>
                <a:ea typeface="KaiTi" pitchFamily="49" charset="-122"/>
              </a:rPr>
              <a:t>如果你是这个女孩子，你会直接告诉这个      </a:t>
            </a:r>
            <a:r>
              <a:rPr lang="en-US" altLang="zh-CN" sz="3000" dirty="0">
                <a:latin typeface="KaiTi" pitchFamily="49" charset="-122"/>
                <a:ea typeface="KaiTi" pitchFamily="49" charset="-122"/>
              </a:rPr>
              <a:t> </a:t>
            </a:r>
            <a:r>
              <a:rPr lang="en-US" altLang="zh-CN" sz="3000" dirty="0" smtClean="0">
                <a:latin typeface="KaiTi" pitchFamily="49" charset="-122"/>
                <a:ea typeface="KaiTi" pitchFamily="49" charset="-122"/>
              </a:rPr>
              <a:t>                    </a:t>
            </a:r>
            <a:r>
              <a:rPr lang="zh-CN" altLang="en-US" sz="3000" dirty="0" smtClean="0">
                <a:latin typeface="KaiTi" pitchFamily="49" charset="-122"/>
                <a:ea typeface="KaiTi" pitchFamily="49" charset="-122"/>
              </a:rPr>
              <a:t>男孩子你希望跟他一起去舞会吗？为什么？</a:t>
            </a:r>
            <a:r>
              <a:rPr lang="en-US" altLang="zh-CN" sz="3000" dirty="0" smtClean="0">
                <a:latin typeface="KaiTi" pitchFamily="49" charset="-122"/>
                <a:ea typeface="KaiTi" pitchFamily="49" charset="-122"/>
              </a:rPr>
              <a:t>(Higher Level Thinking)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zh-CN" altLang="en-US" sz="3000" dirty="0" smtClean="0">
                <a:latin typeface="KaiTi" pitchFamily="49" charset="-122"/>
                <a:ea typeface="KaiTi" pitchFamily="49" charset="-122"/>
              </a:rPr>
              <a:t>如果你是个男孩子，你会希望女孩子主动请你去舞会吗？为什么？</a:t>
            </a:r>
            <a:r>
              <a:rPr lang="en-US" altLang="zh-CN" sz="3000" dirty="0" smtClean="0">
                <a:latin typeface="KaiTi" pitchFamily="49" charset="-122"/>
                <a:ea typeface="KaiTi" pitchFamily="49" charset="-122"/>
              </a:rPr>
              <a:t>(Higher Level Thinking)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zh-CN" altLang="en-US" sz="3000" dirty="0" smtClean="0">
                <a:latin typeface="KaiTi" pitchFamily="49" charset="-122"/>
                <a:ea typeface="KaiTi" pitchFamily="49" charset="-122"/>
              </a:rPr>
              <a:t>你觉得中国人和美国人在表达感情上有没有什么不同？</a:t>
            </a:r>
            <a:r>
              <a:rPr lang="en-US" altLang="zh-CN" sz="3000" dirty="0" smtClean="0">
                <a:latin typeface="KaiTi" pitchFamily="49" charset="-122"/>
                <a:ea typeface="KaiTi" pitchFamily="49" charset="-122"/>
              </a:rPr>
              <a:t>(Higher Level Thinking)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zh-CN" altLang="en-US" sz="3000" dirty="0" smtClean="0">
                <a:latin typeface="KaiTi" pitchFamily="49" charset="-122"/>
                <a:ea typeface="KaiTi" pitchFamily="49" charset="-122"/>
              </a:rPr>
              <a:t>你觉得你父母那一代的人在表达感情上跟你们有什么不同？</a:t>
            </a:r>
            <a:r>
              <a:rPr lang="en-US" altLang="zh-CN" sz="3000" dirty="0" smtClean="0">
                <a:latin typeface="KaiTi" pitchFamily="49" charset="-122"/>
                <a:ea typeface="KaiTi" pitchFamily="49" charset="-122"/>
              </a:rPr>
              <a:t>(Higher Level Thinking)</a:t>
            </a:r>
            <a:endParaRPr lang="en-US" sz="30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324600" cy="1524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ea typeface="KaiTi" pitchFamily="49" charset="-122"/>
                <a:cs typeface="Arial" pitchFamily="34" charset="0"/>
              </a:rPr>
              <a:t>Pair work discussion followed by whole group discussion.</a:t>
            </a:r>
            <a:endParaRPr lang="en-US" sz="3600" dirty="0">
              <a:latin typeface="Arial" pitchFamily="34" charset="0"/>
              <a:ea typeface="KaiTi" pitchFamily="49" charset="-122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 rot="20346240">
            <a:off x="27080" y="493839"/>
            <a:ext cx="2895600" cy="685800"/>
          </a:xfrm>
          <a:prstGeom prst="roundRect">
            <a:avLst/>
          </a:prstGeom>
          <a:solidFill>
            <a:srgbClr val="C00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Day 7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475</Words>
  <Application>Microsoft Macintosh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Pre-Reading</vt:lpstr>
      <vt:lpstr>PowerPoint Presentation</vt:lpstr>
      <vt:lpstr>PowerPoint Presentation</vt:lpstr>
      <vt:lpstr>Pair Work on Handout</vt:lpstr>
      <vt:lpstr>PowerPoint Presentation</vt:lpstr>
      <vt:lpstr>Pair work discussion followed by whole group discussion.</vt:lpstr>
      <vt:lpstr>Homework</vt:lpstr>
      <vt:lpstr>PowerPoint Presentation</vt:lpstr>
      <vt:lpstr>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SF</dc:creator>
  <cp:lastModifiedBy>Meng Yeh</cp:lastModifiedBy>
  <cp:revision>96</cp:revision>
  <dcterms:created xsi:type="dcterms:W3CDTF">2013-07-17T14:38:09Z</dcterms:created>
  <dcterms:modified xsi:type="dcterms:W3CDTF">2013-11-21T23:08:35Z</dcterms:modified>
</cp:coreProperties>
</file>